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1" r:id="rId5"/>
    <p:sldId id="264" r:id="rId6"/>
    <p:sldId id="260" r:id="rId7"/>
    <p:sldId id="262" r:id="rId8"/>
    <p:sldId id="257" r:id="rId9"/>
    <p:sldId id="263" r:id="rId10"/>
    <p:sldId id="265" r:id="rId11"/>
    <p:sldId id="266" r:id="rId12"/>
    <p:sldId id="267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AAD7-4FD0-42BA-A8DE-3628970BFAA3}" type="datetimeFigureOut">
              <a:rPr lang="en-CA" smtClean="0"/>
              <a:t>09/11/2017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E44E-3CCE-4730-A8BC-320D74A4C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35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AAD7-4FD0-42BA-A8DE-3628970BFAA3}" type="datetimeFigureOut">
              <a:rPr lang="en-CA" smtClean="0"/>
              <a:t>09/11/2017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E44E-3CCE-4730-A8BC-320D74A4C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41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AAD7-4FD0-42BA-A8DE-3628970BFAA3}" type="datetimeFigureOut">
              <a:rPr lang="en-CA" smtClean="0"/>
              <a:t>09/11/2017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E44E-3CCE-4730-A8BC-320D74A4C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56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AAD7-4FD0-42BA-A8DE-3628970BFAA3}" type="datetimeFigureOut">
              <a:rPr lang="en-CA" smtClean="0"/>
              <a:t>09/11/2017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E44E-3CCE-4730-A8BC-320D74A4C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56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AAD7-4FD0-42BA-A8DE-3628970BFAA3}" type="datetimeFigureOut">
              <a:rPr lang="en-CA" smtClean="0"/>
              <a:t>09/11/2017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E44E-3CCE-4730-A8BC-320D74A4C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86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AAD7-4FD0-42BA-A8DE-3628970BFAA3}" type="datetimeFigureOut">
              <a:rPr lang="en-CA" smtClean="0"/>
              <a:t>09/11/2017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E44E-3CCE-4730-A8BC-320D74A4C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91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AAD7-4FD0-42BA-A8DE-3628970BFAA3}" type="datetimeFigureOut">
              <a:rPr lang="en-CA" smtClean="0"/>
              <a:t>09/11/2017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E44E-3CCE-4730-A8BC-320D74A4C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37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AAD7-4FD0-42BA-A8DE-3628970BFAA3}" type="datetimeFigureOut">
              <a:rPr lang="en-CA" smtClean="0"/>
              <a:t>09/11/2017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E44E-3CCE-4730-A8BC-320D74A4C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24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AAD7-4FD0-42BA-A8DE-3628970BFAA3}" type="datetimeFigureOut">
              <a:rPr lang="en-CA" smtClean="0"/>
              <a:t>09/11/2017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E44E-3CCE-4730-A8BC-320D74A4C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47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AAD7-4FD0-42BA-A8DE-3628970BFAA3}" type="datetimeFigureOut">
              <a:rPr lang="en-CA" smtClean="0"/>
              <a:t>09/11/2017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E44E-3CCE-4730-A8BC-320D74A4C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63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AAD7-4FD0-42BA-A8DE-3628970BFAA3}" type="datetimeFigureOut">
              <a:rPr lang="en-CA" smtClean="0"/>
              <a:t>09/11/2017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E44E-3CCE-4730-A8BC-320D74A4C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828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2AAD7-4FD0-42BA-A8DE-3628970BFAA3}" type="datetimeFigureOut">
              <a:rPr lang="en-CA" smtClean="0"/>
              <a:t>09/11/2017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1E44E-3CCE-4730-A8BC-320D74A4C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870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Adobe Caslon Pro Bold" panose="0205070206050A020403" pitchFamily="18" charset="0"/>
              </a:rPr>
              <a:t>Introduction to Stoichiometry</a:t>
            </a:r>
            <a:endParaRPr lang="en-CA" dirty="0"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November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37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latin typeface="Adobe Caslon Pro Bold" panose="0205070206050A020403" pitchFamily="18" charset="0"/>
              </a:rPr>
              <a:t>2H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 +  O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 </a:t>
            </a: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  2H</a:t>
            </a:r>
            <a:r>
              <a:rPr lang="en-CA" baseline="-25000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O</a:t>
            </a:r>
            <a:endParaRPr lang="en-CA" dirty="0"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</a:rPr>
              <a:t>How many moles of water are produced if: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1.5 moles of H</a:t>
            </a:r>
            <a:r>
              <a:rPr lang="en-CA" baseline="-25000" dirty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1.2 moles of O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</p:txBody>
      </p:sp>
    </p:spTree>
    <p:extLst>
      <p:ext uri="{BB962C8B-B14F-4D97-AF65-F5344CB8AC3E}">
        <p14:creationId xmlns:p14="http://schemas.microsoft.com/office/powerpoint/2010/main" val="6708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latin typeface="Adobe Caslon Pro Bold" panose="0205070206050A020403" pitchFamily="18" charset="0"/>
              </a:rPr>
              <a:t>3H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 +  N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 </a:t>
            </a: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  2NH</a:t>
            </a:r>
            <a:r>
              <a:rPr lang="en-CA" baseline="-25000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3</a:t>
            </a:r>
            <a:endParaRPr lang="en-CA" dirty="0"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</a:rPr>
              <a:t>How many moles of H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are needed: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1 moles of N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  <a:p>
            <a:pPr marL="514350" indent="-514350">
              <a:buAutoNum type="arabicParenR"/>
            </a:pPr>
            <a:r>
              <a:rPr lang="en-CA" dirty="0">
                <a:latin typeface="Adobe Caslon Pro Bold" panose="0205070206050A020403" pitchFamily="18" charset="0"/>
              </a:rPr>
              <a:t>4</a:t>
            </a:r>
            <a:r>
              <a:rPr lang="en-CA" dirty="0" smtClean="0">
                <a:latin typeface="Adobe Caslon Pro Bold" panose="0205070206050A020403" pitchFamily="18" charset="0"/>
              </a:rPr>
              <a:t> moles of N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0.22 moles of N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  <a:p>
            <a:pPr marL="514350" indent="-514350">
              <a:buAutoNum type="arabicParenR"/>
            </a:pPr>
            <a:endParaRPr lang="en-CA" dirty="0"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</a:rPr>
              <a:t>How many moles of N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are needed if: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3 moles of H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are react?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9 moles of H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2.4 moles of H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</p:txBody>
      </p:sp>
    </p:spTree>
    <p:extLst>
      <p:ext uri="{BB962C8B-B14F-4D97-AF65-F5344CB8AC3E}">
        <p14:creationId xmlns:p14="http://schemas.microsoft.com/office/powerpoint/2010/main" val="2089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latin typeface="Adobe Caslon Pro Bold" panose="0205070206050A020403" pitchFamily="18" charset="0"/>
              </a:rPr>
              <a:t>3H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 +  N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 </a:t>
            </a: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  2NH</a:t>
            </a:r>
            <a:r>
              <a:rPr lang="en-CA" baseline="-25000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3</a:t>
            </a:r>
            <a:endParaRPr lang="en-CA" dirty="0"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</a:rPr>
              <a:t>How many moles of NH</a:t>
            </a:r>
            <a:r>
              <a:rPr lang="en-CA" baseline="-25000" dirty="0">
                <a:latin typeface="Adobe Caslon Pro Bold" panose="0205070206050A020403" pitchFamily="18" charset="0"/>
              </a:rPr>
              <a:t>3</a:t>
            </a:r>
            <a:r>
              <a:rPr lang="en-CA" dirty="0" smtClean="0">
                <a:latin typeface="Adobe Caslon Pro Bold" panose="0205070206050A020403" pitchFamily="18" charset="0"/>
              </a:rPr>
              <a:t> are formed if: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1 moles of N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2.5 moles of N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0.134 moles of N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</p:txBody>
      </p:sp>
    </p:spTree>
    <p:extLst>
      <p:ext uri="{BB962C8B-B14F-4D97-AF65-F5344CB8AC3E}">
        <p14:creationId xmlns:p14="http://schemas.microsoft.com/office/powerpoint/2010/main" val="31830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Image result for stoichiomet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11" y="2070966"/>
            <a:ext cx="4765183" cy="35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8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dobe Caslon Pro Bold" panose="0205070206050A020403" pitchFamily="18" charset="0"/>
              </a:rPr>
              <a:t>Consider the following recipe for making pancakes:</a:t>
            </a:r>
            <a:endParaRPr lang="en-CA" dirty="0"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2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1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59" y="235670"/>
            <a:ext cx="7743794" cy="6593727"/>
          </a:xfrm>
        </p:spPr>
      </p:pic>
    </p:spTree>
    <p:extLst>
      <p:ext uri="{BB962C8B-B14F-4D97-AF65-F5344CB8AC3E}">
        <p14:creationId xmlns:p14="http://schemas.microsoft.com/office/powerpoint/2010/main" val="4366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1" y="365125"/>
            <a:ext cx="11295037" cy="1325563"/>
          </a:xfrm>
        </p:spPr>
        <p:txBody>
          <a:bodyPr/>
          <a:lstStyle/>
          <a:p>
            <a:r>
              <a:rPr lang="en-CA" dirty="0" smtClean="0">
                <a:latin typeface="Adobe Caslon Pro Bold" panose="0205070206050A020403" pitchFamily="18" charset="0"/>
              </a:rPr>
              <a:t>We could write this recipe like a chemical reaction:</a:t>
            </a:r>
            <a:endParaRPr lang="en-CA" dirty="0"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25625"/>
            <a:ext cx="11436439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3500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1Flour  +  1Milk  +  2Baking soda  +  1Egg  +  1Salt  </a:t>
            </a:r>
            <a:r>
              <a:rPr lang="en-CA" sz="3500" dirty="0" smtClean="0">
                <a:solidFill>
                  <a:srgbClr val="0070C0"/>
                </a:solidFill>
                <a:latin typeface="Adobe Caslon Pro Bold" panose="0205070206050A020403" pitchFamily="18" charset="0"/>
                <a:sym typeface="Wingdings" panose="05000000000000000000" pitchFamily="2" charset="2"/>
              </a:rPr>
              <a:t>  12 Pancakes</a:t>
            </a:r>
          </a:p>
          <a:p>
            <a:pPr marL="0" indent="0">
              <a:buNone/>
            </a:pPr>
            <a:endParaRPr lang="en-CA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How would the recipe change if you wanted to make:</a:t>
            </a:r>
          </a:p>
          <a:p>
            <a:pPr marL="514350" indent="-514350">
              <a:buAutoNum type="alphaLcParenR"/>
            </a:pP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24 pancakes?</a:t>
            </a:r>
          </a:p>
          <a:p>
            <a:pPr marL="514350" indent="-514350">
              <a:buAutoNum type="alphaLcParenR"/>
            </a:pP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6 pancakes</a:t>
            </a:r>
          </a:p>
          <a:p>
            <a:pPr marL="514350" indent="-514350">
              <a:buAutoNum type="alphaLcParenR"/>
            </a:pPr>
            <a:endParaRPr lang="en-CA" dirty="0">
              <a:latin typeface="Adobe Caslon Pro Bold" panose="0205070206050A020403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What is important is that the number of each ingredient remains in the same ratio!</a:t>
            </a:r>
          </a:p>
          <a:p>
            <a:pPr marL="0" indent="0">
              <a:buNone/>
            </a:pPr>
            <a:endParaRPr lang="en-CA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 smtClean="0"/>
              <a:t>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54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365125"/>
            <a:ext cx="11526592" cy="1325563"/>
          </a:xfrm>
        </p:spPr>
        <p:txBody>
          <a:bodyPr>
            <a:normAutofit fontScale="90000"/>
          </a:bodyPr>
          <a:lstStyle/>
          <a:p>
            <a:r>
              <a:rPr lang="en-CA" sz="3600" dirty="0">
                <a:latin typeface="Adobe Caslon Pro Bold" panose="0205070206050A020403" pitchFamily="18" charset="0"/>
              </a:rPr>
              <a:t>1Flour  +  1Milk  +  2Baking soda  +  1Egg  +  1Salt  </a:t>
            </a:r>
            <a:r>
              <a:rPr lang="en-CA" sz="3600" dirty="0">
                <a:latin typeface="Adobe Caslon Pro Bold" panose="0205070206050A020403" pitchFamily="18" charset="0"/>
                <a:sym typeface="Wingdings" panose="05000000000000000000" pitchFamily="2" charset="2"/>
              </a:rPr>
              <a:t>  12 Pancakes</a:t>
            </a:r>
            <a:r>
              <a:rPr lang="en-CA" dirty="0">
                <a:latin typeface="Adobe Caslon Pro Bold" panose="0205070206050A020403" pitchFamily="18" charset="0"/>
                <a:sym typeface="Wingdings" panose="05000000000000000000" pitchFamily="2" charset="2"/>
              </a:rPr>
              <a:t/>
            </a:r>
            <a:br>
              <a:rPr lang="en-CA" dirty="0">
                <a:latin typeface="Adobe Caslon Pro Bold" panose="0205070206050A020403" pitchFamily="18" charset="0"/>
                <a:sym typeface="Wingdings" panose="05000000000000000000" pitchFamily="2" charset="2"/>
              </a:rPr>
            </a:br>
            <a:endParaRPr lang="en-CA" dirty="0"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210614"/>
            <a:ext cx="11436439" cy="49663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How do the amounts of flour and milk compare?</a:t>
            </a:r>
          </a:p>
          <a:p>
            <a:pPr marL="0" indent="0">
              <a:buNone/>
            </a:pPr>
            <a:endParaRPr lang="en-CA" dirty="0">
              <a:latin typeface="Adobe Caslon Pro Bold" panose="0205070206050A020403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If 3 cups of flour are added, how much milk will need to be added?</a:t>
            </a:r>
          </a:p>
          <a:p>
            <a:pPr marL="0" indent="0">
              <a:buNone/>
            </a:pPr>
            <a:endParaRPr lang="en-CA" dirty="0">
              <a:latin typeface="Adobe Caslon Pro Bold" panose="0205070206050A020403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If 1 cup of flour is added, how many tbsp. of baking soda need to be added?</a:t>
            </a:r>
          </a:p>
          <a:p>
            <a:pPr marL="0" indent="0">
              <a:buNone/>
            </a:pPr>
            <a:endParaRPr lang="en-CA" dirty="0">
              <a:latin typeface="Adobe Caslon Pro Bold" panose="0205070206050A020403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If 6 cups of milk are added, how many eggs need to be added?</a:t>
            </a:r>
          </a:p>
          <a:p>
            <a:pPr marL="0" indent="0">
              <a:buNone/>
            </a:pPr>
            <a:endParaRPr lang="en-CA" dirty="0" smtClean="0">
              <a:latin typeface="Adobe Caslon Pro Bold" panose="0205070206050A020403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If 4 eggs are added how many pancakes could be made? (Assuming all the other ingredients are also increased accordingly.)</a:t>
            </a:r>
            <a:endParaRPr lang="en-CA" dirty="0">
              <a:latin typeface="Adobe Caslon Pro Bold" panose="0205070206050A020403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</a:rPr>
              <a:t>  </a:t>
            </a:r>
            <a:endParaRPr lang="en-CA" dirty="0"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93984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dobe Caslon Pro Bold" panose="0205070206050A020403" pitchFamily="18" charset="0"/>
              </a:rPr>
              <a:t>Ratios are important in chemical reactions as well.</a:t>
            </a:r>
            <a:endParaRPr lang="en-CA" dirty="0"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8654"/>
            <a:ext cx="10515600" cy="3588308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latin typeface="Adobe Caslon Pro Bold" panose="0205070206050A020403" pitchFamily="18" charset="0"/>
              </a:rPr>
              <a:t>How many of each reactant </a:t>
            </a:r>
            <a:r>
              <a:rPr lang="en-CA" dirty="0" smtClean="0">
                <a:latin typeface="Adobe Caslon Pro Bold" panose="0205070206050A020403" pitchFamily="18" charset="0"/>
              </a:rPr>
              <a:t>and product must </a:t>
            </a:r>
            <a:r>
              <a:rPr lang="en-CA" dirty="0">
                <a:latin typeface="Adobe Caslon Pro Bold" panose="0205070206050A020403" pitchFamily="18" charset="0"/>
              </a:rPr>
              <a:t>stay in the same ratio as it is in the balanced equation. </a:t>
            </a:r>
            <a:r>
              <a:rPr lang="en-CA" dirty="0" smtClean="0">
                <a:latin typeface="Adobe Caslon Pro Bold" panose="0205070206050A020403" pitchFamily="18" charset="0"/>
              </a:rPr>
              <a:t>Remember: In </a:t>
            </a:r>
            <a:r>
              <a:rPr lang="en-CA" dirty="0">
                <a:latin typeface="Adobe Caslon Pro Bold" panose="0205070206050A020403" pitchFamily="18" charset="0"/>
              </a:rPr>
              <a:t>chemistry </a:t>
            </a:r>
            <a:r>
              <a:rPr lang="en-CA" i="1" dirty="0">
                <a:latin typeface="Adobe Caslon Pro Bold" panose="0205070206050A020403" pitchFamily="18" charset="0"/>
              </a:rPr>
              <a:t>how many </a:t>
            </a:r>
            <a:r>
              <a:rPr lang="en-CA" dirty="0">
                <a:latin typeface="Adobe Caslon Pro Bold" panose="0205070206050A020403" pitchFamily="18" charset="0"/>
              </a:rPr>
              <a:t>is the unit </a:t>
            </a:r>
            <a:r>
              <a:rPr lang="en-CA" i="1" dirty="0">
                <a:latin typeface="Adobe Caslon Pro Bold" panose="0205070206050A020403" pitchFamily="18" charset="0"/>
              </a:rPr>
              <a:t>mole</a:t>
            </a:r>
            <a:r>
              <a:rPr lang="en-CA" dirty="0">
                <a:latin typeface="Adobe Caslon Pro Bold" panose="0205070206050A020403" pitchFamily="18" charset="0"/>
              </a:rPr>
              <a:t>.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25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8185"/>
            <a:ext cx="10515600" cy="2884869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dobe Caslon Pro Bold" panose="0205070206050A020403" pitchFamily="18" charset="0"/>
              </a:rPr>
              <a:t/>
            </a:r>
            <a:br>
              <a:rPr lang="en-CA" dirty="0" smtClean="0">
                <a:latin typeface="Adobe Caslon Pro Bold" panose="0205070206050A020403" pitchFamily="18" charset="0"/>
              </a:rPr>
            </a:br>
            <a:r>
              <a:rPr lang="en-CA" dirty="0" smtClean="0">
                <a:latin typeface="Adobe Caslon Pro Bold" panose="0205070206050A020403" pitchFamily="18" charset="0"/>
              </a:rPr>
              <a:t/>
            </a:r>
            <a:br>
              <a:rPr lang="en-CA" dirty="0" smtClean="0">
                <a:latin typeface="Adobe Caslon Pro Bold" panose="0205070206050A020403" pitchFamily="18" charset="0"/>
              </a:rPr>
            </a:br>
            <a:r>
              <a:rPr lang="en-CA" dirty="0" smtClean="0">
                <a:latin typeface="Adobe Caslon Pro Bold" panose="0205070206050A020403" pitchFamily="18" charset="0"/>
              </a:rPr>
              <a:t>So where did this strange word </a:t>
            </a:r>
            <a:r>
              <a:rPr lang="en-CA" i="1" dirty="0" smtClean="0">
                <a:latin typeface="Adobe Caslon Pro Bold" panose="0205070206050A020403" pitchFamily="18" charset="0"/>
              </a:rPr>
              <a:t>stoichiometry</a:t>
            </a:r>
            <a:r>
              <a:rPr lang="en-CA" dirty="0" smtClean="0">
                <a:latin typeface="Adobe Caslon Pro Bold" panose="0205070206050A020403" pitchFamily="18" charset="0"/>
              </a:rPr>
              <a:t> come from? </a:t>
            </a:r>
            <a:br>
              <a:rPr lang="en-CA" dirty="0" smtClean="0">
                <a:latin typeface="Adobe Caslon Pro Bold" panose="0205070206050A020403" pitchFamily="18" charset="0"/>
              </a:rPr>
            </a:br>
            <a:r>
              <a:rPr lang="en-CA" dirty="0" smtClean="0">
                <a:latin typeface="Adobe Caslon Pro Bold" panose="0205070206050A020403" pitchFamily="18" charset="0"/>
              </a:rPr>
              <a:t>It was introduced into chemistry in 1807 and is based on the Greek word for </a:t>
            </a:r>
            <a:r>
              <a:rPr lang="en-CA" i="1" dirty="0">
                <a:latin typeface="Adobe Caslon Pro Bold" panose="0205070206050A020403" pitchFamily="18" charset="0"/>
              </a:rPr>
              <a:t>element</a:t>
            </a:r>
            <a:r>
              <a:rPr lang="en-CA" dirty="0">
                <a:latin typeface="Adobe Caslon Pro Bold" panose="0205070206050A020403" pitchFamily="18" charset="0"/>
              </a:rPr>
              <a:t> (</a:t>
            </a:r>
            <a:r>
              <a:rPr lang="en-CA" dirty="0" err="1">
                <a:latin typeface="Adobe Caslon Pro Bold" panose="0205070206050A020403" pitchFamily="18" charset="0"/>
              </a:rPr>
              <a:t>stoich</a:t>
            </a:r>
            <a:r>
              <a:rPr lang="en-CA" dirty="0">
                <a:latin typeface="Adobe Caslon Pro Bold" panose="0205070206050A020403" pitchFamily="18" charset="0"/>
              </a:rPr>
              <a:t>) and </a:t>
            </a:r>
            <a:r>
              <a:rPr lang="en-CA" i="1" dirty="0" smtClean="0">
                <a:latin typeface="Adobe Caslon Pro Bold" panose="0205070206050A020403" pitchFamily="18" charset="0"/>
              </a:rPr>
              <a:t>measurement</a:t>
            </a:r>
            <a:r>
              <a:rPr lang="en-CA" dirty="0" smtClean="0">
                <a:latin typeface="Adobe Caslon Pro Bold" panose="0205070206050A020403" pitchFamily="18" charset="0"/>
              </a:rPr>
              <a:t> </a:t>
            </a:r>
            <a:r>
              <a:rPr lang="en-CA" dirty="0">
                <a:latin typeface="Adobe Caslon Pro Bold" panose="0205070206050A020403" pitchFamily="18" charset="0"/>
              </a:rPr>
              <a:t>(</a:t>
            </a:r>
            <a:r>
              <a:rPr lang="en-CA" dirty="0" err="1">
                <a:latin typeface="Adobe Caslon Pro Bold" panose="0205070206050A020403" pitchFamily="18" charset="0"/>
              </a:rPr>
              <a:t>metry</a:t>
            </a:r>
            <a:r>
              <a:rPr lang="en-CA" dirty="0">
                <a:latin typeface="Adobe Caslon Pro Bold" panose="0205070206050A020403" pitchFamily="18" charset="0"/>
              </a:rPr>
              <a:t>).</a:t>
            </a:r>
            <a:br>
              <a:rPr lang="en-CA" dirty="0">
                <a:latin typeface="Adobe Caslon Pro Bold" panose="0205070206050A020403" pitchFamily="18" charset="0"/>
              </a:rPr>
            </a:br>
            <a:endParaRPr lang="en-CA" dirty="0"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15176"/>
            <a:ext cx="10515600" cy="2261785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</a:rPr>
              <a:t>Stoichiometry is the quantitative (how much in moles) relationship between reactants and products in a chemical reaction.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23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dobe Caslon Pro Bold" panose="0205070206050A020403" pitchFamily="18" charset="0"/>
              </a:rPr>
              <a:t>Consider the reaction below:</a:t>
            </a:r>
            <a:endParaRPr lang="en-CA" dirty="0">
              <a:latin typeface="Adobe Caslon Pro Bold" panose="0205070206050A020403" pitchFamily="18" charset="0"/>
            </a:endParaRPr>
          </a:p>
        </p:txBody>
      </p:sp>
      <p:pic>
        <p:nvPicPr>
          <p:cNvPr id="1026" name="Picture 2" descr="Image result for stoichiomet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83" y="1880314"/>
            <a:ext cx="9641168" cy="43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latin typeface="Adobe Caslon Pro Bold" panose="0205070206050A020403" pitchFamily="18" charset="0"/>
              </a:rPr>
              <a:t>1CH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4</a:t>
            </a:r>
            <a:r>
              <a:rPr lang="en-CA" dirty="0" smtClean="0">
                <a:latin typeface="Adobe Caslon Pro Bold" panose="0205070206050A020403" pitchFamily="18" charset="0"/>
              </a:rPr>
              <a:t>   +  2O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  </a:t>
            </a: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   1CO</a:t>
            </a:r>
            <a:r>
              <a:rPr lang="en-CA" baseline="-25000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   +   2H</a:t>
            </a:r>
            <a:r>
              <a:rPr lang="en-CA" baseline="-25000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  <a:sym typeface="Wingdings" panose="05000000000000000000" pitchFamily="2" charset="2"/>
              </a:rPr>
              <a:t>O</a:t>
            </a:r>
            <a:endParaRPr lang="en-CA" dirty="0"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</a:rPr>
              <a:t>For every 1 molecule of CH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4</a:t>
            </a:r>
            <a:r>
              <a:rPr lang="en-CA" dirty="0" smtClean="0">
                <a:latin typeface="Adobe Caslon Pro Bold" panose="0205070206050A020403" pitchFamily="18" charset="0"/>
              </a:rPr>
              <a:t> _____ molecules of O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are needed.</a:t>
            </a:r>
          </a:p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</a:rPr>
              <a:t>OR </a:t>
            </a:r>
          </a:p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</a:rPr>
              <a:t>For every 1 mole of CH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4</a:t>
            </a:r>
            <a:r>
              <a:rPr lang="en-CA" dirty="0" smtClean="0">
                <a:latin typeface="Adobe Caslon Pro Bold" panose="0205070206050A020403" pitchFamily="18" charset="0"/>
              </a:rPr>
              <a:t>  ____ moles of O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are needed.</a:t>
            </a:r>
          </a:p>
          <a:p>
            <a:pPr marL="0" indent="0">
              <a:buNone/>
            </a:pPr>
            <a:endParaRPr lang="en-CA" dirty="0"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r>
              <a:rPr lang="en-CA" dirty="0" smtClean="0">
                <a:latin typeface="Adobe Caslon Pro Bold" panose="0205070206050A020403" pitchFamily="18" charset="0"/>
              </a:rPr>
              <a:t>How many moles of water are produced if: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3 moles of CH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4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2.5 moles of CH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4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  <a:p>
            <a:pPr marL="514350" indent="-514350">
              <a:buAutoNum type="arabicParenR"/>
            </a:pPr>
            <a:r>
              <a:rPr lang="en-CA" dirty="0" smtClean="0">
                <a:latin typeface="Adobe Caslon Pro Bold" panose="0205070206050A020403" pitchFamily="18" charset="0"/>
              </a:rPr>
              <a:t>4 moles of O</a:t>
            </a:r>
            <a:r>
              <a:rPr lang="en-CA" baseline="-25000" dirty="0" smtClean="0">
                <a:latin typeface="Adobe Caslon Pro Bold" panose="0205070206050A020403" pitchFamily="18" charset="0"/>
              </a:rPr>
              <a:t>2</a:t>
            </a:r>
            <a:r>
              <a:rPr lang="en-CA" dirty="0" smtClean="0">
                <a:latin typeface="Adobe Caslon Pro Bold" panose="0205070206050A020403" pitchFamily="18" charset="0"/>
              </a:rPr>
              <a:t> react?</a:t>
            </a:r>
          </a:p>
        </p:txBody>
      </p:sp>
    </p:spTree>
    <p:extLst>
      <p:ext uri="{BB962C8B-B14F-4D97-AF65-F5344CB8AC3E}">
        <p14:creationId xmlns:p14="http://schemas.microsoft.com/office/powerpoint/2010/main" val="18497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413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 Caslon Pro Bold</vt:lpstr>
      <vt:lpstr>Arial</vt:lpstr>
      <vt:lpstr>Calibri</vt:lpstr>
      <vt:lpstr>Calibri Light</vt:lpstr>
      <vt:lpstr>Wingdings</vt:lpstr>
      <vt:lpstr>Office Theme</vt:lpstr>
      <vt:lpstr>Introduction to Stoichiometry</vt:lpstr>
      <vt:lpstr>Consider the following recipe for making pancakes:</vt:lpstr>
      <vt:lpstr>PowerPoint Presentation</vt:lpstr>
      <vt:lpstr>We could write this recipe like a chemical reaction:</vt:lpstr>
      <vt:lpstr>1Flour  +  1Milk  +  2Baking soda  +  1Egg  +  1Salt    12 Pancakes </vt:lpstr>
      <vt:lpstr>Ratios are important in chemical reactions as well.</vt:lpstr>
      <vt:lpstr>  So where did this strange word stoichiometry come from?  It was introduced into chemistry in 1807 and is based on the Greek word for element (stoich) and measurement (metry). </vt:lpstr>
      <vt:lpstr>Consider the reaction below:</vt:lpstr>
      <vt:lpstr>1CH4   +  2O2      1CO2   +   2H2O</vt:lpstr>
      <vt:lpstr>2H2  +  O2    2H2O</vt:lpstr>
      <vt:lpstr>3H2  +  N2    2NH3</vt:lpstr>
      <vt:lpstr>3H2  +  N2    2NH3</vt:lpstr>
      <vt:lpstr>PowerPoint Presentation</vt:lpstr>
    </vt:vector>
  </TitlesOfParts>
  <Company>HWDSB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Stoichiometry</dc:title>
  <dc:creator>Darlene Wall [Staff]</dc:creator>
  <cp:lastModifiedBy>Darlene is Beautiful</cp:lastModifiedBy>
  <cp:revision>30</cp:revision>
  <dcterms:created xsi:type="dcterms:W3CDTF">2017-11-09T15:18:06Z</dcterms:created>
  <dcterms:modified xsi:type="dcterms:W3CDTF">2017-11-10T00:11:25Z</dcterms:modified>
</cp:coreProperties>
</file>